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6EAEC-BE0A-4FDA-8139-2E6AE2E92B43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0C293-82E2-4FD5-B50E-1AFF70F31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D60E7-DF1E-49BC-877E-901AE9D89A5B}" type="slidenum">
              <a:rPr lang="ru-RU"/>
              <a:pPr/>
              <a:t>2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D60E7-DF1E-49BC-877E-901AE9D89A5B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E68AC-EAA5-492C-8C5B-96FC1E4FAC0E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3C913-6A46-434A-BFF7-7E3564993AB1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CEA0A-5A1F-48EC-8539-D580168026E6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C03189-0DB8-4008-94CF-3B84839F6C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1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53882" dir="2700000" algn="ctr" rotWithShape="0">
              <a:srgbClr val="FFFF99"/>
            </a:outerShdw>
          </a:effectLst>
        </p:spPr>
        <p:txBody>
          <a:bodyPr/>
          <a:lstStyle/>
          <a:p>
            <a:r>
              <a:rPr lang="ru-RU">
                <a:solidFill>
                  <a:schemeClr val="accent2"/>
                </a:solidFill>
                <a:latin typeface="Arial Black" pitchFamily="34" charset="0"/>
              </a:rPr>
              <a:t>Повышение плодородия почв</a:t>
            </a:r>
          </a:p>
        </p:txBody>
      </p:sp>
    </p:spTree>
    <p:extLst>
      <p:ext uri="{BB962C8B-B14F-4D97-AF65-F5344CB8AC3E}">
        <p14:creationId xmlns:p14="http://schemas.microsoft.com/office/powerpoint/2010/main" val="336539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Урожайность зеленой массы кукурузы, т/га на карбонатных черноземах по вариантам мелиорации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981825" y="1296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675313" y="15414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179388" y="981075"/>
          <a:ext cx="8782050" cy="5700714"/>
        </p:xfrm>
        <a:graphic>
          <a:graphicData uri="http://schemas.openxmlformats.org/drawingml/2006/table">
            <a:tbl>
              <a:tblPr/>
              <a:tblGrid>
                <a:gridCol w="3686175"/>
                <a:gridCol w="749300"/>
                <a:gridCol w="750887"/>
                <a:gridCol w="790575"/>
                <a:gridCol w="647700"/>
                <a:gridCol w="628650"/>
                <a:gridCol w="628650"/>
                <a:gridCol w="900113"/>
              </a:tblGrid>
              <a:tr h="39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о д 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Средняя,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Прибавка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т/га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рентабельности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Контроль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217,6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Апатит – 1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Апатит –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Апатит –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 +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НNO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0,2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307,4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Апатит – 1 т/га + СаSO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Апатит – 1 т/га + карбонатный песок – 25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НСР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Sх, 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9830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Урожайность зеленой массы кукурузы, т/га на карбонатных черноземах по вариантам мелиорации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981825" y="12969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675313" y="15414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179388" y="981075"/>
          <a:ext cx="8782050" cy="5700714"/>
        </p:xfrm>
        <a:graphic>
          <a:graphicData uri="http://schemas.openxmlformats.org/drawingml/2006/table">
            <a:tbl>
              <a:tblPr/>
              <a:tblGrid>
                <a:gridCol w="3686175"/>
                <a:gridCol w="749300"/>
                <a:gridCol w="750887"/>
                <a:gridCol w="790575"/>
                <a:gridCol w="647700"/>
                <a:gridCol w="628650"/>
                <a:gridCol w="628650"/>
                <a:gridCol w="900113"/>
              </a:tblGrid>
              <a:tr h="393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о д ы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Средняя,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Прибавка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т/га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рентабельности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Контроль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217,6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Апатит – 1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Апатит –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Апатит –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 +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НNO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0,2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307,4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Апатит – 1 т/га + СаSO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Апатит – 1 т/га + карбонатный песок – 25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НСР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Sх, 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0767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964612" cy="608013"/>
          </a:xfrm>
          <a:effectLst>
            <a:outerShdw dist="35921" dir="2700000" algn="ctr" rotWithShape="0">
              <a:srgbClr val="CC0000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rgbClr val="764F00"/>
                </a:solidFill>
              </a:rPr>
              <a:t>Агрегатный состав Апах  чернозема обыкновенного по вариантам опыта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54088" y="24463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250825" y="981075"/>
          <a:ext cx="8713788" cy="5543552"/>
        </p:xfrm>
        <a:graphic>
          <a:graphicData uri="http://schemas.openxmlformats.org/drawingml/2006/table">
            <a:tbl>
              <a:tblPr/>
              <a:tblGrid>
                <a:gridCol w="504825"/>
                <a:gridCol w="512763"/>
                <a:gridCol w="512762"/>
                <a:gridCol w="512763"/>
                <a:gridCol w="512762"/>
                <a:gridCol w="512763"/>
                <a:gridCol w="512762"/>
                <a:gridCol w="512763"/>
                <a:gridCol w="514350"/>
                <a:gridCol w="601662"/>
                <a:gridCol w="476250"/>
                <a:gridCol w="461963"/>
                <a:gridCol w="512762"/>
                <a:gridCol w="512763"/>
                <a:gridCol w="512762"/>
                <a:gridCol w="512763"/>
                <a:gridCol w="514350"/>
              </a:tblGrid>
              <a:tr h="5730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фракций, мм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Сухое просеивание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Мокрое просеивание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1-0,5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0,5-0,25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&lt;0.25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1-0,5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0,5-0,25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77601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4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6575"/>
          </a:xfrm>
          <a:effectLst>
            <a:outerShdw dist="35921" dir="2700000" algn="ctr" rotWithShape="0">
              <a:srgbClr val="DC0000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000" b="1"/>
              <a:t>Содержание подвижных форм макроэлементов перед посевом кукурузы, мг/кг почвы. 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type="tbl" idx="1"/>
          </p:nvPr>
        </p:nvGraphicFramePr>
        <p:xfrm>
          <a:off x="250825" y="908050"/>
          <a:ext cx="8686800" cy="5883278"/>
        </p:xfrm>
        <a:graphic>
          <a:graphicData uri="http://schemas.openxmlformats.org/drawingml/2006/table">
            <a:tbl>
              <a:tblPr/>
              <a:tblGrid>
                <a:gridCol w="3322638"/>
                <a:gridCol w="1019175"/>
                <a:gridCol w="768350"/>
                <a:gridCol w="893762"/>
                <a:gridCol w="1054100"/>
                <a:gridCol w="735013"/>
                <a:gridCol w="893762"/>
              </a:tblGrid>
              <a:tr h="379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1990 г.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1991 г.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N-NO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N-NO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Контроль 1 – 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 (фон)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Апатитовый концентрат 1 т/га + 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 – контроль 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Апатитовый концентрат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 т/га + 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Апатитовый концентрат 1 т/га +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 т/га  + HNO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 Фосфогипс 3 т/га + 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 Апатитовый концентрат 1 т/га + 25 т/га карбонатный песок + N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кг/га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30139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92112"/>
          </a:xfrm>
          <a:effectLst>
            <a:outerShdw dist="35921" dir="2700000" algn="ctr" rotWithShape="0">
              <a:srgbClr val="F4A300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000" b="1">
                <a:solidFill>
                  <a:srgbClr val="00007E"/>
                </a:solidFill>
              </a:rPr>
              <a:t>Активность нитрогеназы по фазам развития кукурузы и после уборки, мг </a:t>
            </a:r>
            <a:r>
              <a:rPr lang="en-US" sz="2000" b="1">
                <a:solidFill>
                  <a:srgbClr val="00007E"/>
                </a:solidFill>
              </a:rPr>
              <a:t>N</a:t>
            </a:r>
            <a:r>
              <a:rPr lang="ru-RU" sz="2000" b="1" baseline="-25000">
                <a:solidFill>
                  <a:srgbClr val="00007E"/>
                </a:solidFill>
              </a:rPr>
              <a:t>2</a:t>
            </a:r>
            <a:r>
              <a:rPr lang="ru-RU" sz="2000" b="1">
                <a:solidFill>
                  <a:srgbClr val="00007E"/>
                </a:solidFill>
              </a:rPr>
              <a:t>/кг час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765175"/>
          <a:ext cx="8785225" cy="6125846"/>
        </p:xfrm>
        <a:graphic>
          <a:graphicData uri="http://schemas.openxmlformats.org/drawingml/2006/table">
            <a:tbl>
              <a:tblPr/>
              <a:tblGrid>
                <a:gridCol w="2332037"/>
                <a:gridCol w="836613"/>
                <a:gridCol w="792162"/>
                <a:gridCol w="863600"/>
                <a:gridCol w="733425"/>
                <a:gridCol w="779463"/>
                <a:gridCol w="801687"/>
                <a:gridCol w="925513"/>
                <a:gridCol w="720725"/>
              </a:tblGrid>
              <a:tr h="4127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1989 г.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 г.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листа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но-воск.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лость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убор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листа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но-воск.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лость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убор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Контроль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СаСО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т/га + апатит 1 т/га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СаСО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т/га + HNO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апатит 1 т/га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Фосфогипс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260530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ru-RU" sz="1800" b="1">
                <a:solidFill>
                  <a:srgbClr val="9A0259"/>
                </a:solidFill>
              </a:rPr>
              <a:t>ПРЕДЛАГАЕМАЯ СХЕМА РЕМИНЕРАЛИЗАЦИИ ВЫЩЕЛОЧЕННОГО ЧЕРНОЗЕМА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836613"/>
          <a:ext cx="8507413" cy="5882640"/>
        </p:xfrm>
        <a:graphic>
          <a:graphicData uri="http://schemas.openxmlformats.org/drawingml/2006/table">
            <a:tbl>
              <a:tblPr/>
              <a:tblGrid>
                <a:gridCol w="669925"/>
                <a:gridCol w="5221288"/>
                <a:gridCol w="2616200"/>
              </a:tblGrid>
              <a:tr h="728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Урожайность гороха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Лессовидный суглинок – 40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Известняк-ракушечник – 9 т/га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Апатит – 3 т/га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Гипс – 6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Известняк-ракушечник – 9 т/га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апатит – 3 т/га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гипс – 6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Лессовидный суглинок – 40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известняк-ракушечник – 9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апатит – 3 т/га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A04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гипс – 6 т/га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A046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97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6575"/>
          </a:xfrm>
          <a:effectLst>
            <a:outerShdw dist="35921" dir="2700000" algn="ctr" rotWithShape="0">
              <a:srgbClr val="F4A300"/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b="1">
                <a:solidFill>
                  <a:srgbClr val="00007E"/>
                </a:solidFill>
              </a:rPr>
              <a:t>Влияние химических мелиорантов на урожайность озимой пшеницы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908050"/>
          <a:ext cx="8775700" cy="5761040"/>
        </p:xfrm>
        <a:graphic>
          <a:graphicData uri="http://schemas.openxmlformats.org/drawingml/2006/table">
            <a:tbl>
              <a:tblPr/>
              <a:tblGrid>
                <a:gridCol w="2070100"/>
                <a:gridCol w="595312"/>
                <a:gridCol w="595313"/>
                <a:gridCol w="595312"/>
                <a:gridCol w="595313"/>
                <a:gridCol w="595312"/>
                <a:gridCol w="595313"/>
                <a:gridCol w="595312"/>
                <a:gridCol w="595313"/>
                <a:gridCol w="647700"/>
                <a:gridCol w="647700"/>
                <a:gridCol w="647700"/>
              </a:tblGrid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Урожайность, 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Прибавка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1981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1983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Контроль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Фосфогипс, 6 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Фосфогипс, 12 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Фосфогипс, 18 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СаСО</a:t>
                      </a:r>
                      <a:r>
                        <a:rPr kumimoji="0" lang="en-US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6 т/га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СаСО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фосфогипс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6 т/га           6 т.га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7.СаСО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HNO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6т/га   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 т/га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т.га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8.СаСО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HNO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12 т/га     5 т/га      1 т.га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НСР</a:t>
                      </a:r>
                      <a:r>
                        <a:rPr kumimoji="0" lang="en-US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Sx, %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E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642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988"/>
            <a:ext cx="8785225" cy="431801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sz="2000" b="1">
                <a:solidFill>
                  <a:schemeClr val="tx1"/>
                </a:solidFill>
              </a:rPr>
              <a:t>Структурное состояние Апах солонцевато-слитых почв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404813"/>
          <a:ext cx="8785225" cy="6397943"/>
        </p:xfrm>
        <a:graphic>
          <a:graphicData uri="http://schemas.openxmlformats.org/drawingml/2006/table">
            <a:tbl>
              <a:tblPr/>
              <a:tblGrid>
                <a:gridCol w="3141662"/>
                <a:gridCol w="685800"/>
                <a:gridCol w="684213"/>
                <a:gridCol w="685800"/>
                <a:gridCol w="685800"/>
                <a:gridCol w="684212"/>
                <a:gridCol w="685800"/>
                <a:gridCol w="825500"/>
                <a:gridCol w="706438"/>
              </a:tblGrid>
              <a:tr h="627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Варианты опыта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Сухое просеивание, 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Мокрое просеивание, 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Коэффициент струк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турнос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терий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-про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ности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&gt;5 мм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5-0,25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&lt;0,25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&gt;5 мм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5-0,25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&lt;0,25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 Контроль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 Фосфогипс, 6 т/га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 Фосфогипс, 12 т/га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 Фосфогипс, 18 т/га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 СаСО</a:t>
                      </a:r>
                      <a:r>
                        <a:rPr kumimoji="0" lang="en-US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6 т/га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 СаСО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6 т.га + фосфогисп, 6 т.га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6 т.га + HNO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2,5 т.га +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1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 СаСО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12 т.га + HNO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5 т.га +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1 т/га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405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Экран (4:3)</PresentationFormat>
  <Paragraphs>607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Повышение плодородия почв</vt:lpstr>
      <vt:lpstr>Урожайность зеленой массы кукурузы, т/га на карбонатных черноземах по вариантам мелиорации</vt:lpstr>
      <vt:lpstr>Урожайность зеленой массы кукурузы, т/га на карбонатных черноземах по вариантам мелиорации</vt:lpstr>
      <vt:lpstr>Агрегатный состав Апах  чернозема обыкновенного по вариантам опыта</vt:lpstr>
      <vt:lpstr>Содержание подвижных форм макроэлементов перед посевом кукурузы, мг/кг почвы. </vt:lpstr>
      <vt:lpstr>Активность нитрогеназы по фазам развития кукурузы и после уборки, мг N2/кг час</vt:lpstr>
      <vt:lpstr>ПРЕДЛАГАЕМАЯ СХЕМА РЕМИНЕРАЛИЗАЦИИ ВЫЩЕЛОЧЕННОГО ЧЕРНОЗЕМА</vt:lpstr>
      <vt:lpstr>Влияние химических мелиорантов на урожайность озимой пшеницы</vt:lpstr>
      <vt:lpstr>Структурное состояние Апах солонцевато-слитых почв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плодородия почв</dc:title>
  <dc:creator>СтГАУ</dc:creator>
  <cp:lastModifiedBy>СтГАУ</cp:lastModifiedBy>
  <cp:revision>1</cp:revision>
  <dcterms:created xsi:type="dcterms:W3CDTF">2020-12-11T13:28:30Z</dcterms:created>
  <dcterms:modified xsi:type="dcterms:W3CDTF">2020-12-11T13:36:01Z</dcterms:modified>
</cp:coreProperties>
</file>